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47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0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39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106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46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94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10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40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072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344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902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2F3C9-B3CF-43BD-AC88-753A3F8F5148}" type="datetimeFigureOut">
              <a:rPr lang="pl-PL" smtClean="0"/>
              <a:t>06.05.2026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7FE6-2EAE-4BE1-8A55-466A3DD476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72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15C48C2-4CA3-68C6-85B8-C7CA72978596}"/>
              </a:ext>
            </a:extLst>
          </p:cNvPr>
          <p:cNvSpPr/>
          <p:nvPr/>
        </p:nvSpPr>
        <p:spPr>
          <a:xfrm>
            <a:off x="-50800" y="0"/>
            <a:ext cx="12293600" cy="6286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0782C0F-30E2-D4C2-4F3B-6E8256670BEE}"/>
              </a:ext>
            </a:extLst>
          </p:cNvPr>
          <p:cNvSpPr txBox="1"/>
          <p:nvPr/>
        </p:nvSpPr>
        <p:spPr>
          <a:xfrm>
            <a:off x="487363" y="1180044"/>
            <a:ext cx="5322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l-PL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Oferta cenowa </a:t>
            </a:r>
          </a:p>
          <a:p>
            <a:pPr algn="ctr"/>
            <a:r>
              <a:rPr lang="pl-PL" sz="4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LUMIBOX</a:t>
            </a:r>
            <a:endParaRPr lang="pl-PL" sz="4800" b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18DDFD7-EE1B-2E4C-C411-58A9C262D62D}"/>
              </a:ext>
            </a:extLst>
          </p:cNvPr>
          <p:cNvSpPr txBox="1"/>
          <p:nvPr/>
        </p:nvSpPr>
        <p:spPr>
          <a:xfrm>
            <a:off x="7962900" y="5479534"/>
            <a:ext cx="3917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ofertę przygotowała: </a:t>
            </a:r>
          </a:p>
          <a:p>
            <a:r>
              <a:rPr lang="pl-PL" dirty="0"/>
              <a:t>Anna Smolińska, tel. 507167649</a:t>
            </a:r>
          </a:p>
        </p:txBody>
      </p:sp>
      <p:pic>
        <p:nvPicPr>
          <p:cNvPr id="12" name="Obraz 11" descr="Obraz zawierający Czcionka, tekst, logo, Grafika&#10;&#10;Zawartość wygenerowana przez AI może być niepoprawna.">
            <a:extLst>
              <a:ext uri="{FF2B5EF4-FFF2-40B4-BE49-F238E27FC236}">
                <a16:creationId xmlns:a16="http://schemas.microsoft.com/office/drawing/2014/main" id="{45F74A32-7EF8-45F2-78C4-90826ACF06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16" y="727984"/>
            <a:ext cx="4952484" cy="222755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68B7E7D-668B-926B-8614-4E0C51E99C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358" y="2792641"/>
            <a:ext cx="3314895" cy="33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27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AB6AC-4034-7F32-35B8-CEEF5D4F6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2DD772D-3628-92E9-3079-C9CB32481EC7}"/>
              </a:ext>
            </a:extLst>
          </p:cNvPr>
          <p:cNvSpPr/>
          <p:nvPr/>
        </p:nvSpPr>
        <p:spPr>
          <a:xfrm>
            <a:off x="-50800" y="0"/>
            <a:ext cx="122936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2ABBBA-8852-BFFA-36DB-B09970268D6E}"/>
              </a:ext>
            </a:extLst>
          </p:cNvPr>
          <p:cNvSpPr txBox="1"/>
          <p:nvPr/>
        </p:nvSpPr>
        <p:spPr>
          <a:xfrm>
            <a:off x="309563" y="510044"/>
            <a:ext cx="4598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LumiBox</a:t>
            </a:r>
            <a:r>
              <a:rPr lang="pl-PL" sz="5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l-PL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EXP1-1875</a:t>
            </a:r>
            <a:endParaRPr lang="pl-PL" sz="138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E6391AE-B408-DD2C-EF8F-6A5B7836A869}"/>
              </a:ext>
            </a:extLst>
          </p:cNvPr>
          <p:cNvSpPr txBox="1"/>
          <p:nvPr/>
        </p:nvSpPr>
        <p:spPr>
          <a:xfrm>
            <a:off x="309563" y="1501735"/>
            <a:ext cx="7170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LumiBox</a:t>
            </a:r>
            <a:r>
              <a:rPr lang="pl-PL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to kompaktowy i innowacyjny ekspozytor LED klasy Premium</a:t>
            </a:r>
            <a:r>
              <a:rPr 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pl-PL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Urządzenie wyróżnia się precyzją wykonania, </a:t>
            </a:r>
            <a:r>
              <a:rPr lang="pl-PL" sz="16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bezramkową</a:t>
            </a:r>
            <a:r>
              <a:rPr lang="pl-PL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technologią łączenia modułów LED oraz wysoką jakością emisji obrazu w warunkach oświetlenia wewnętrznego.</a:t>
            </a:r>
            <a:endParaRPr lang="pl-PL" sz="16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DC48B6-D1C5-D421-D877-6914AA1192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8" y="2706599"/>
            <a:ext cx="5467508" cy="2581681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E64BECA-F069-EF5E-D161-9495D9951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321417"/>
              </p:ext>
            </p:extLst>
          </p:nvPr>
        </p:nvGraphicFramePr>
        <p:xfrm>
          <a:off x="6993096" y="4903087"/>
          <a:ext cx="4971732" cy="1564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3432">
                  <a:extLst>
                    <a:ext uri="{9D8B030D-6E8A-4147-A177-3AD203B41FA5}">
                      <a16:colId xmlns:a16="http://schemas.microsoft.com/office/drawing/2014/main" val="1045173791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1040108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dirty="0" err="1">
                          <a:effectLst/>
                        </a:rPr>
                        <a:t>Parametr</a:t>
                      </a:r>
                      <a:endParaRPr lang="pl-PL" sz="9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dirty="0" err="1">
                          <a:effectLst/>
                        </a:rPr>
                        <a:t>Specyfikacja</a:t>
                      </a:r>
                      <a:r>
                        <a:rPr lang="en-US" sz="900" dirty="0">
                          <a:effectLst/>
                        </a:rPr>
                        <a:t> / </a:t>
                      </a:r>
                      <a:r>
                        <a:rPr lang="en-US" sz="900" dirty="0" err="1">
                          <a:effectLst/>
                        </a:rPr>
                        <a:t>wartość</a:t>
                      </a:r>
                      <a:endParaRPr lang="pl-PL" sz="9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956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Rozstaw pikseli [mm]</a:t>
                      </a:r>
                      <a:endParaRPr lang="pl-PL" sz="9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1.875 mm (Indoor)</a:t>
                      </a:r>
                      <a:endParaRPr lang="pl-PL" sz="9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444537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Wymiary aktywnego ekranu [mm]</a:t>
                      </a:r>
                      <a:endParaRPr lang="pl-PL" sz="9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dirty="0">
                          <a:effectLst/>
                        </a:rPr>
                        <a:t>480 (</a:t>
                      </a:r>
                      <a:r>
                        <a:rPr lang="en-US" sz="900" dirty="0" err="1">
                          <a:effectLst/>
                        </a:rPr>
                        <a:t>szer</a:t>
                      </a:r>
                      <a:r>
                        <a:rPr lang="en-US" sz="900" dirty="0">
                          <a:effectLst/>
                        </a:rPr>
                        <a:t>.) x 960 (</a:t>
                      </a:r>
                      <a:r>
                        <a:rPr lang="en-US" sz="900" dirty="0" err="1">
                          <a:effectLst/>
                        </a:rPr>
                        <a:t>wys</a:t>
                      </a:r>
                      <a:r>
                        <a:rPr lang="en-US" sz="900" dirty="0">
                          <a:effectLst/>
                        </a:rPr>
                        <a:t>.)</a:t>
                      </a:r>
                      <a:endParaRPr lang="pl-PL" sz="9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423551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Konfiguracja modułów</a:t>
                      </a:r>
                      <a:endParaRPr lang="pl-PL" sz="9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9 modułów (każdy 160 x 320 mm)</a:t>
                      </a:r>
                      <a:endParaRPr lang="pl-PL" sz="9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439433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>
                          <a:effectLst/>
                        </a:rPr>
                        <a:t>Jasność [cd/m²]</a:t>
                      </a:r>
                      <a:endParaRPr lang="pl-PL" sz="9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900">
                          <a:effectLst/>
                        </a:rPr>
                        <a:t>800 - 1000 cd/m² (ok. 1150 - 1450 lm z jednej ściany)</a:t>
                      </a:r>
                      <a:endParaRPr lang="pl-PL" sz="9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11359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dirty="0" err="1">
                          <a:effectLst/>
                        </a:rPr>
                        <a:t>Częstotliwość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odświeżania</a:t>
                      </a:r>
                      <a:r>
                        <a:rPr lang="en-US" sz="900" dirty="0">
                          <a:effectLst/>
                        </a:rPr>
                        <a:t> [Hz]</a:t>
                      </a:r>
                      <a:endParaRPr lang="pl-PL" sz="9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900" dirty="0">
                          <a:effectLst/>
                        </a:rPr>
                        <a:t>&gt;= 3840 Hz</a:t>
                      </a:r>
                      <a:endParaRPr lang="pl-PL" sz="9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3708454689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5D7B7EAC-77D1-EADF-7535-2E9C5663F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29404"/>
              </p:ext>
            </p:extLst>
          </p:nvPr>
        </p:nvGraphicFramePr>
        <p:xfrm>
          <a:off x="434024" y="5580114"/>
          <a:ext cx="3257550" cy="591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5850">
                  <a:extLst>
                    <a:ext uri="{9D8B030D-6E8A-4147-A177-3AD203B41FA5}">
                      <a16:colId xmlns:a16="http://schemas.microsoft.com/office/drawing/2014/main" val="266366721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09672400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6141466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50" dirty="0">
                          <a:effectLst/>
                        </a:rPr>
                        <a:t>1.875 mm</a:t>
                      </a:r>
                      <a:br>
                        <a:rPr lang="en-US" sz="1150" dirty="0">
                          <a:effectLst/>
                        </a:rPr>
                      </a:br>
                      <a:r>
                        <a:rPr lang="en-US" sz="850" dirty="0">
                          <a:effectLst/>
                        </a:rPr>
                        <a:t>pixel pitch</a:t>
                      </a:r>
                      <a:br>
                        <a:rPr lang="en-US" sz="850" dirty="0">
                          <a:effectLst/>
                        </a:rPr>
                      </a:br>
                      <a:r>
                        <a:rPr lang="en-US" sz="850" dirty="0">
                          <a:effectLst/>
                        </a:rPr>
                        <a:t>Indoor</a:t>
                      </a:r>
                      <a:endParaRPr lang="pl-PL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50" dirty="0">
                          <a:effectLst/>
                        </a:rPr>
                        <a:t>&gt;= 3840 Hz</a:t>
                      </a:r>
                      <a:br>
                        <a:rPr lang="en-US" sz="1150" dirty="0">
                          <a:effectLst/>
                        </a:rPr>
                      </a:br>
                      <a:r>
                        <a:rPr lang="en-US" sz="850" dirty="0" err="1">
                          <a:effectLst/>
                        </a:rPr>
                        <a:t>wysoka</a:t>
                      </a:r>
                      <a:r>
                        <a:rPr lang="en-US" sz="850" dirty="0">
                          <a:effectLst/>
                        </a:rPr>
                        <a:t> </a:t>
                      </a:r>
                      <a:r>
                        <a:rPr lang="en-US" sz="850" dirty="0" err="1">
                          <a:effectLst/>
                        </a:rPr>
                        <a:t>płynność</a:t>
                      </a:r>
                      <a:br>
                        <a:rPr lang="en-US" sz="850" dirty="0">
                          <a:effectLst/>
                        </a:rPr>
                      </a:br>
                      <a:r>
                        <a:rPr lang="en-US" sz="850" dirty="0" err="1">
                          <a:effectLst/>
                        </a:rPr>
                        <a:t>emisji</a:t>
                      </a:r>
                      <a:endParaRPr lang="pl-PL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50" dirty="0">
                          <a:effectLst/>
                        </a:rPr>
                        <a:t>9 </a:t>
                      </a:r>
                      <a:r>
                        <a:rPr lang="en-US" sz="1150" dirty="0" err="1">
                          <a:effectLst/>
                        </a:rPr>
                        <a:t>modułów</a:t>
                      </a:r>
                      <a:br>
                        <a:rPr lang="en-US" sz="1150" dirty="0">
                          <a:effectLst/>
                        </a:rPr>
                      </a:br>
                      <a:r>
                        <a:rPr lang="en-US" sz="850" dirty="0" err="1">
                          <a:effectLst/>
                        </a:rPr>
                        <a:t>układ</a:t>
                      </a:r>
                      <a:r>
                        <a:rPr lang="en-US" sz="850" dirty="0">
                          <a:effectLst/>
                        </a:rPr>
                        <a:t> 160 x 320 mm</a:t>
                      </a:r>
                      <a:endParaRPr lang="pl-PL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911451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3518865-DFE2-0FF9-B8A8-9F436A93DD8E}"/>
              </a:ext>
            </a:extLst>
          </p:cNvPr>
          <p:cNvSpPr txBox="1"/>
          <p:nvPr/>
        </p:nvSpPr>
        <p:spPr>
          <a:xfrm>
            <a:off x="6900863" y="4522557"/>
            <a:ext cx="7170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Parametry</a:t>
            </a:r>
            <a:r>
              <a:rPr lang="en-US" b="1" dirty="0"/>
              <a:t> </a:t>
            </a:r>
            <a:r>
              <a:rPr lang="en-US" b="1" dirty="0" err="1"/>
              <a:t>ekranu</a:t>
            </a:r>
            <a:r>
              <a:rPr lang="en-US" b="1" dirty="0"/>
              <a:t> LED</a:t>
            </a:r>
            <a:endParaRPr lang="pl-PL" sz="1600" b="1" dirty="0"/>
          </a:p>
        </p:txBody>
      </p:sp>
      <p:pic>
        <p:nvPicPr>
          <p:cNvPr id="2" name="lumibox_event">
            <a:hlinkClick r:id="" action="ppaction://media"/>
            <a:extLst>
              <a:ext uri="{FF2B5EF4-FFF2-40B4-BE49-F238E27FC236}">
                <a16:creationId xmlns:a16="http://schemas.microsoft.com/office/drawing/2014/main" id="{BC861447-6076-C3DC-AAC8-8C8AC317C5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8753" y="463619"/>
            <a:ext cx="4006059" cy="400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229D0-6EDB-2E52-8158-D53856C85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B2BDFA2-587C-AE23-7F9F-F860C6F27916}"/>
              </a:ext>
            </a:extLst>
          </p:cNvPr>
          <p:cNvSpPr/>
          <p:nvPr/>
        </p:nvSpPr>
        <p:spPr>
          <a:xfrm>
            <a:off x="-50800" y="0"/>
            <a:ext cx="122936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A69573E-7857-6E11-A46D-17A98C195868}"/>
              </a:ext>
            </a:extLst>
          </p:cNvPr>
          <p:cNvSpPr txBox="1"/>
          <p:nvPr/>
        </p:nvSpPr>
        <p:spPr>
          <a:xfrm>
            <a:off x="6794183" y="517485"/>
            <a:ext cx="7170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Zasilanie</a:t>
            </a:r>
            <a:r>
              <a:rPr lang="en-US" b="1" dirty="0"/>
              <a:t> i </a:t>
            </a:r>
            <a:r>
              <a:rPr lang="en-US" b="1" dirty="0" err="1"/>
              <a:t>bezpieczeństwo</a:t>
            </a:r>
            <a:endParaRPr lang="pl-PL" sz="1600" b="1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063F2CF-6F27-25C9-C268-CF132B787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01784"/>
              </p:ext>
            </p:extLst>
          </p:nvPr>
        </p:nvGraphicFramePr>
        <p:xfrm>
          <a:off x="6902906" y="3997361"/>
          <a:ext cx="4930953" cy="1549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0953">
                  <a:extLst>
                    <a:ext uri="{9D8B030D-6E8A-4147-A177-3AD203B41FA5}">
                      <a16:colId xmlns:a16="http://schemas.microsoft.com/office/drawing/2014/main" val="1749844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• Wysokość całkowita: 1513,50 mm </a:t>
                      </a:r>
                      <a:r>
                        <a:rPr lang="pl-PL" sz="1200" dirty="0">
                          <a:effectLst/>
                        </a:rPr>
                        <a:t>(bez gabloty: 1013,50 mm)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• Korpus urządzenia: 480 x 480 mm</a:t>
                      </a:r>
                      <a:endParaRPr lang="pl-PL" sz="1200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• Sekcja </a:t>
                      </a:r>
                      <a:r>
                        <a:rPr lang="pl-PL" sz="1100" dirty="0" err="1">
                          <a:effectLst/>
                        </a:rPr>
                        <a:t>brandingowa</a:t>
                      </a:r>
                      <a:r>
                        <a:rPr lang="pl-PL" sz="1100" dirty="0">
                          <a:effectLst/>
                        </a:rPr>
                        <a:t> (górna): 480 x 480 x 500 mm</a:t>
                      </a:r>
                      <a:endParaRPr lang="pl-PL" sz="1200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• Podstawa (baza): 490 x 490 x 50 mm - poszerzona baza zapewniająca stabilność i zintegrowane przyłącza</a:t>
                      </a:r>
                      <a:endParaRPr lang="pl-PL" sz="1200" dirty="0">
                        <a:effectLst/>
                      </a:endParaRP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• Konstrukcja: </a:t>
                      </a:r>
                      <a:r>
                        <a:rPr lang="pl-PL" sz="1100" dirty="0" err="1">
                          <a:effectLst/>
                        </a:rPr>
                        <a:t>bezramkowa</a:t>
                      </a:r>
                      <a:r>
                        <a:rPr lang="pl-PL" sz="1100" dirty="0">
                          <a:effectLst/>
                        </a:rPr>
                        <a:t> technologia łączenia modułów LED</a:t>
                      </a:r>
                      <a:r>
                        <a:rPr lang="pl-PL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• Minimalna rozdzielczość: </a:t>
                      </a:r>
                      <a:r>
                        <a:rPr lang="pl-PL" sz="1100" dirty="0" err="1">
                          <a:effectLst/>
                        </a:rPr>
                        <a:t>px</a:t>
                      </a:r>
                      <a:r>
                        <a:rPr lang="pl-PL" sz="1100" dirty="0">
                          <a:effectLst/>
                        </a:rPr>
                        <a:t> 1032x516</a:t>
                      </a:r>
                      <a:endParaRPr lang="pl-PL" sz="1200" dirty="0">
                        <a:effectLst/>
                      </a:endParaRPr>
                    </a:p>
                  </a:txBody>
                  <a:tcPr marL="60325" marR="60325" marT="50800" marB="5080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673603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E5ECE60C-6B76-6552-01A3-AD8BE75E6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611578"/>
              </p:ext>
            </p:extLst>
          </p:nvPr>
        </p:nvGraphicFramePr>
        <p:xfrm>
          <a:off x="6870383" y="937616"/>
          <a:ext cx="4902517" cy="2483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0629">
                  <a:extLst>
                    <a:ext uri="{9D8B030D-6E8A-4147-A177-3AD203B41FA5}">
                      <a16:colId xmlns:a16="http://schemas.microsoft.com/office/drawing/2014/main" val="3443231940"/>
                    </a:ext>
                  </a:extLst>
                </a:gridCol>
                <a:gridCol w="3331888">
                  <a:extLst>
                    <a:ext uri="{9D8B030D-6E8A-4147-A177-3AD203B41FA5}">
                      <a16:colId xmlns:a16="http://schemas.microsoft.com/office/drawing/2014/main" val="833049587"/>
                    </a:ext>
                  </a:extLst>
                </a:gridCol>
              </a:tblGrid>
              <a:tr h="347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Parametr</a:t>
                      </a:r>
                      <a:endParaRPr lang="pl-PL" sz="11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Wartość</a:t>
                      </a:r>
                      <a:r>
                        <a:rPr lang="en-US" sz="1100" dirty="0">
                          <a:effectLst/>
                        </a:rPr>
                        <a:t> / </a:t>
                      </a:r>
                      <a:r>
                        <a:rPr lang="en-US" sz="1100" dirty="0" err="1">
                          <a:effectLst/>
                        </a:rPr>
                        <a:t>uwagi</a:t>
                      </a:r>
                      <a:endParaRPr lang="pl-PL" sz="11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06577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Napięcie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zasilania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110-240V AC, 50/60 Hz</a:t>
                      </a:r>
                      <a:endParaRPr lang="pl-PL" sz="11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9679922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Pobór mocy (max)</a:t>
                      </a:r>
                      <a:endParaRPr lang="pl-PL" sz="11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250 W</a:t>
                      </a:r>
                      <a:endParaRPr lang="pl-PL" sz="11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330741846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Pobór mocy (średni)</a:t>
                      </a:r>
                      <a:endParaRPr lang="pl-PL" sz="11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ok. 80 - 100 W</a:t>
                      </a:r>
                      <a:endParaRPr lang="pl-PL" sz="110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3169543543"/>
                  </a:ext>
                </a:extLst>
              </a:tr>
              <a:tr h="997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Wymagane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zabezpieczenia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Ze względów bezpieczeństwa oraz specyfiki układów zasilających LED, wymagane jest stosowanie zabezpieczeń nadprądowych (bezpieczników) typu C w sekcji zasilania instalacji elektrycznej, do której podłączone jest urządzenie.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555259655"/>
                  </a:ext>
                </a:extLst>
              </a:tr>
            </a:tbl>
          </a:graphicData>
        </a:graphic>
      </p:graphicFrame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08CFAA5-E3B7-8C1E-B5E4-2EB3C32CE81B}"/>
              </a:ext>
            </a:extLst>
          </p:cNvPr>
          <p:cNvSpPr txBox="1"/>
          <p:nvPr/>
        </p:nvSpPr>
        <p:spPr>
          <a:xfrm>
            <a:off x="6870383" y="3567198"/>
            <a:ext cx="5039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Wymiary i </a:t>
            </a:r>
            <a:r>
              <a:rPr lang="en-US" b="1" dirty="0" err="1"/>
              <a:t>budowa</a:t>
            </a:r>
            <a:r>
              <a:rPr lang="en-US" b="1" dirty="0"/>
              <a:t> </a:t>
            </a:r>
            <a:r>
              <a:rPr lang="en-US" b="1" dirty="0" err="1"/>
              <a:t>fizyczna</a:t>
            </a:r>
            <a:endParaRPr lang="pl-PL" sz="1600" b="1" dirty="0"/>
          </a:p>
        </p:txBody>
      </p:sp>
      <p:pic>
        <p:nvPicPr>
          <p:cNvPr id="19" name="Obraz 18" descr="Obraz zawierający Czcionka, tekst, logo, Grafika&#10;&#10;Zawartość wygenerowana przez AI może być niepoprawna.">
            <a:extLst>
              <a:ext uri="{FF2B5EF4-FFF2-40B4-BE49-F238E27FC236}">
                <a16:creationId xmlns:a16="http://schemas.microsoft.com/office/drawing/2014/main" id="{74116C0E-E48C-7355-190A-44946B46B4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560" y="5827726"/>
            <a:ext cx="1866900" cy="839705"/>
          </a:xfrm>
          <a:prstGeom prst="rect">
            <a:avLst/>
          </a:prstGeom>
        </p:spPr>
      </p:pic>
      <p:pic>
        <p:nvPicPr>
          <p:cNvPr id="3" name="lumibox_milo">
            <a:hlinkClick r:id="" action="ppaction://media"/>
            <a:extLst>
              <a:ext uri="{FF2B5EF4-FFF2-40B4-BE49-F238E27FC236}">
                <a16:creationId xmlns:a16="http://schemas.microsoft.com/office/drawing/2014/main" id="{C4785CE5-1EF8-EB3D-4BD2-EAF4AD5F3C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41" y="517485"/>
            <a:ext cx="5971183" cy="597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AB6AC-4034-7F32-35B8-CEEF5D4F6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2DD772D-3628-92E9-3079-C9CB32481EC7}"/>
              </a:ext>
            </a:extLst>
          </p:cNvPr>
          <p:cNvSpPr/>
          <p:nvPr/>
        </p:nvSpPr>
        <p:spPr>
          <a:xfrm>
            <a:off x="-50800" y="0"/>
            <a:ext cx="122936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2ABBBA-8852-BFFA-36DB-B09970268D6E}"/>
              </a:ext>
            </a:extLst>
          </p:cNvPr>
          <p:cNvSpPr txBox="1"/>
          <p:nvPr/>
        </p:nvSpPr>
        <p:spPr>
          <a:xfrm>
            <a:off x="309563" y="510044"/>
            <a:ext cx="108537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Akrylowa Nasada Ekspozycyjna</a:t>
            </a:r>
            <a:endParaRPr lang="pl-PL" sz="138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E6391AE-B408-DD2C-EF8F-6A5B7836A869}"/>
              </a:ext>
            </a:extLst>
          </p:cNvPr>
          <p:cNvSpPr txBox="1"/>
          <p:nvPr/>
        </p:nvSpPr>
        <p:spPr>
          <a:xfrm>
            <a:off x="309563" y="1501735"/>
            <a:ext cx="6542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Dedykowana gablota ochronna dla serii </a:t>
            </a:r>
            <a:r>
              <a:rPr lang="pl-PL" sz="16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LumiBox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EXP1</a:t>
            </a:r>
          </a:p>
          <a:p>
            <a:r>
              <a:rPr lang="pl-PL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Krystalicznie czysta gablota montowana w górnej sekcji </a:t>
            </a:r>
            <a:r>
              <a:rPr lang="pl-PL" sz="16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brandingowej</a:t>
            </a:r>
            <a:r>
              <a:rPr lang="pl-PL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Stanowi elegancką barierę ochronną dla prezentowanego przedmiotu.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E64BECA-F069-EF5E-D161-9495D9951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347720"/>
              </p:ext>
            </p:extLst>
          </p:nvPr>
        </p:nvGraphicFramePr>
        <p:xfrm>
          <a:off x="439896" y="3287540"/>
          <a:ext cx="5541804" cy="1750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6604">
                  <a:extLst>
                    <a:ext uri="{9D8B030D-6E8A-4147-A177-3AD203B41FA5}">
                      <a16:colId xmlns:a16="http://schemas.microsoft.com/office/drawing/2014/main" val="104517379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040108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Parametr</a:t>
                      </a:r>
                      <a:endParaRPr lang="pl-PL" sz="11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Specyfikacja</a:t>
                      </a:r>
                      <a:r>
                        <a:rPr lang="en-US" sz="1100" dirty="0">
                          <a:effectLst/>
                        </a:rPr>
                        <a:t> / </a:t>
                      </a:r>
                      <a:r>
                        <a:rPr lang="en-US" sz="1100" dirty="0" err="1">
                          <a:effectLst/>
                        </a:rPr>
                        <a:t>wartość</a:t>
                      </a:r>
                      <a:endParaRPr lang="pl-PL" sz="11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956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Przeznaczenie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Ochrona i fizyczna ekspozycja produktu w sekcji </a:t>
                      </a:r>
                      <a:r>
                        <a:rPr lang="pl-PL" sz="1100" dirty="0" err="1">
                          <a:effectLst/>
                        </a:rPr>
                        <a:t>brandingowej</a:t>
                      </a:r>
                      <a:r>
                        <a:rPr lang="pl-PL" sz="1100" dirty="0">
                          <a:effectLst/>
                        </a:rPr>
                        <a:t>.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444537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Wymiary </a:t>
                      </a:r>
                      <a:r>
                        <a:rPr lang="en-US" sz="1100" dirty="0" err="1">
                          <a:effectLst/>
                        </a:rPr>
                        <a:t>zewnętrzne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480 x 480 x 500 mm (istnieje możliwość rozbudowy oraz wykonania kształtów niestandardowych na życzenie klienta).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423551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Materiał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Wysokiej jakości, przezroczyste szkło akrylowe.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439433888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3518865-DFE2-0FF9-B8A8-9F436A93DD8E}"/>
              </a:ext>
            </a:extLst>
          </p:cNvPr>
          <p:cNvSpPr txBox="1"/>
          <p:nvPr/>
        </p:nvSpPr>
        <p:spPr>
          <a:xfrm>
            <a:off x="347663" y="2810258"/>
            <a:ext cx="7170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Specyfikacja</a:t>
            </a:r>
            <a:r>
              <a:rPr lang="en-US" b="1" dirty="0"/>
              <a:t> </a:t>
            </a:r>
            <a:r>
              <a:rPr lang="en-US" b="1" dirty="0" err="1"/>
              <a:t>techniczna</a:t>
            </a:r>
            <a:r>
              <a:rPr lang="en-US" b="1" dirty="0"/>
              <a:t>:</a:t>
            </a:r>
            <a:endParaRPr lang="pl-PL" sz="1600" b="1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86D32E3-E60E-E904-7C91-37985DB758B6}"/>
              </a:ext>
            </a:extLst>
          </p:cNvPr>
          <p:cNvSpPr txBox="1"/>
          <p:nvPr/>
        </p:nvSpPr>
        <p:spPr>
          <a:xfrm>
            <a:off x="422592" y="5356265"/>
            <a:ext cx="6009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Warianty montażu do wyboru:</a:t>
            </a:r>
          </a:p>
          <a:p>
            <a:r>
              <a:rPr lang="pl-PL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Zdejmowalna: </a:t>
            </a:r>
            <a:r>
              <a:rPr lang="pl-PL" sz="1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Posiada dedykowane punkty stabilizujące. Rozwiązanie idealne na eventy i targi, umożliwiające łatwą i błyskawiczną wymianę ekspozycji w dowolnym momencie.</a:t>
            </a:r>
          </a:p>
          <a:p>
            <a:r>
              <a:rPr lang="pl-PL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Niezdejmowalna: </a:t>
            </a:r>
            <a:r>
              <a:rPr lang="pl-PL" sz="1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Mocowana na stałe do korpusu urządzenia. Dedykowana do przestrzeni ogólnodostępnych (np. galerie handlowe, otwarte przestrzenie biurowe) w celu maksymalnego zabezpieczenia prezentowanego przedmiotu przed kradzieżą.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4956870-F395-2A6E-03B0-D1E41E4E2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753" y="1759929"/>
            <a:ext cx="4480434" cy="43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B369D-F937-876A-9AC6-FB87A5F5B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9C9C2600-EDFF-3A00-5DCE-D31E412FD348}"/>
              </a:ext>
            </a:extLst>
          </p:cNvPr>
          <p:cNvSpPr/>
          <p:nvPr/>
        </p:nvSpPr>
        <p:spPr>
          <a:xfrm>
            <a:off x="-50800" y="0"/>
            <a:ext cx="122936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C9260ED-6C78-1B20-668B-BCE0DA846C75}"/>
              </a:ext>
            </a:extLst>
          </p:cNvPr>
          <p:cNvSpPr txBox="1"/>
          <p:nvPr/>
        </p:nvSpPr>
        <p:spPr>
          <a:xfrm>
            <a:off x="309563" y="510044"/>
            <a:ext cx="108537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Dedykowany Flight Case</a:t>
            </a:r>
            <a:endParaRPr lang="pl-PL" sz="138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30422-CB61-A4D7-4797-C2D556A0CDDB}"/>
              </a:ext>
            </a:extLst>
          </p:cNvPr>
          <p:cNvSpPr txBox="1"/>
          <p:nvPr/>
        </p:nvSpPr>
        <p:spPr>
          <a:xfrm>
            <a:off x="309563" y="1501735"/>
            <a:ext cx="62690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Profesjonalna skrzynia transportowa dla serii </a:t>
            </a:r>
            <a:r>
              <a:rPr lang="pl-PL" sz="16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LumiBox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EXP1</a:t>
            </a:r>
          </a:p>
          <a:p>
            <a:r>
              <a:rPr lang="pl-PL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Solidna skrzynia transportowa zaprojektowana na wymiar urządzeń </a:t>
            </a:r>
            <a:r>
              <a:rPr lang="pl-PL" sz="16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LumiBox</a:t>
            </a:r>
            <a:r>
              <a:rPr lang="pl-PL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9EB14B17-CF98-32ED-1917-4E1345F18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928436"/>
              </p:ext>
            </p:extLst>
          </p:nvPr>
        </p:nvGraphicFramePr>
        <p:xfrm>
          <a:off x="439896" y="3010543"/>
          <a:ext cx="5541804" cy="2555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6604">
                  <a:extLst>
                    <a:ext uri="{9D8B030D-6E8A-4147-A177-3AD203B41FA5}">
                      <a16:colId xmlns:a16="http://schemas.microsoft.com/office/drawing/2014/main" val="104517379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040108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Parametr</a:t>
                      </a:r>
                      <a:endParaRPr lang="pl-PL" sz="11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Specyfikacja</a:t>
                      </a:r>
                      <a:r>
                        <a:rPr lang="en-US" sz="1100" dirty="0">
                          <a:effectLst/>
                        </a:rPr>
                        <a:t> / </a:t>
                      </a:r>
                      <a:r>
                        <a:rPr lang="en-US" sz="1100" dirty="0" err="1">
                          <a:effectLst/>
                        </a:rPr>
                        <a:t>wartość</a:t>
                      </a:r>
                      <a:endParaRPr lang="pl-PL" sz="11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956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Przeznaczenie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Logistyka urządzeń </a:t>
                      </a:r>
                      <a:r>
                        <a:rPr lang="pl-PL" sz="1100" dirty="0" err="1">
                          <a:effectLst/>
                        </a:rPr>
                        <a:t>LumiBox</a:t>
                      </a:r>
                      <a:r>
                        <a:rPr lang="pl-PL" sz="1100" dirty="0">
                          <a:effectLst/>
                        </a:rPr>
                        <a:t> o przekroju bazy 490 x 490 mm i korpusu 480 x 480 mm.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444537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Wymiary </a:t>
                      </a:r>
                      <a:r>
                        <a:rPr lang="en-US" sz="1100" dirty="0" err="1">
                          <a:effectLst/>
                        </a:rPr>
                        <a:t>zewnętrzne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Długość całkowita: 110 cm | Wysokość (wraz z kołami): 72 cm.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423551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Wnętrze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Pianka techniczna, dopasowana do wymiarów i kształtu urządzenia. Jest to opcja zdecydowanie sugerowana przy dużej mobilności nośnika.</a:t>
                      </a: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2439433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</a:rPr>
                        <a:t>Mobilność</a:t>
                      </a: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100" dirty="0">
                        <a:solidFill>
                          <a:srgbClr val="374252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Wyposażona w wytrzymałe koła ułatwiające transport po płaskich powierzchniach hal targowych i korytarzy.</a:t>
                      </a:r>
                    </a:p>
                  </a:txBody>
                  <a:tcPr marL="57150" marR="57150" marT="57150" marB="57150"/>
                </a:tc>
                <a:extLst>
                  <a:ext uri="{0D108BD9-81ED-4DB2-BD59-A6C34878D82A}">
                    <a16:rowId xmlns:a16="http://schemas.microsoft.com/office/drawing/2014/main" val="398464840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BB71A0C-D636-B15A-D663-EFD7049FFEDC}"/>
              </a:ext>
            </a:extLst>
          </p:cNvPr>
          <p:cNvSpPr txBox="1"/>
          <p:nvPr/>
        </p:nvSpPr>
        <p:spPr>
          <a:xfrm>
            <a:off x="347663" y="2533261"/>
            <a:ext cx="7170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Specyfikacja</a:t>
            </a:r>
            <a:r>
              <a:rPr lang="en-US" b="1" dirty="0"/>
              <a:t> </a:t>
            </a:r>
            <a:r>
              <a:rPr lang="en-US" b="1" dirty="0" err="1"/>
              <a:t>techniczna</a:t>
            </a:r>
            <a:r>
              <a:rPr lang="en-US" b="1" dirty="0"/>
              <a:t>:</a:t>
            </a:r>
            <a:endParaRPr lang="pl-PL" sz="1600" b="1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09EE39C-C760-482F-470F-500FF7D869CE}"/>
              </a:ext>
            </a:extLst>
          </p:cNvPr>
          <p:cNvSpPr txBox="1"/>
          <p:nvPr/>
        </p:nvSpPr>
        <p:spPr>
          <a:xfrm>
            <a:off x="422592" y="6008101"/>
            <a:ext cx="6009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1" dirty="0"/>
              <a:t>Ważna uwaga logistyczna: Skrzynia transportowa nie zawiera dedykowanego miejsca na pokrywę akrylową (nasadę ekspozycyjną). Akryl wymaga osobnego zabezpieczenia na czas transportu.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7CE005C-BF48-62BD-30B2-017C5D6DF2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00" y="1840853"/>
            <a:ext cx="4360862" cy="436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131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 2013–2022">
  <a:themeElements>
    <a:clrScheme name="Motyw pakietu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366</TotalTime>
  <Words>533</Words>
  <Application>Microsoft Office PowerPoint</Application>
  <PresentationFormat>Panoramiczny</PresentationFormat>
  <Paragraphs>70</Paragraphs>
  <Slides>5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Motyw pakietu Office 2013–2022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Astrum Reklama</dc:creator>
  <cp:lastModifiedBy>Astrum Reklama</cp:lastModifiedBy>
  <cp:revision>13</cp:revision>
  <dcterms:created xsi:type="dcterms:W3CDTF">2025-08-06T08:50:48Z</dcterms:created>
  <dcterms:modified xsi:type="dcterms:W3CDTF">2026-05-06T14:03:34Z</dcterms:modified>
</cp:coreProperties>
</file>